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57" r:id="rId2"/>
    <p:sldId id="258" r:id="rId3"/>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35471"/>
    <a:srgbClr val="00CA81"/>
    <a:srgbClr val="0AB1C9"/>
    <a:srgbClr val="09AFD0"/>
    <a:srgbClr val="02BBAC"/>
    <a:srgbClr val="1DA97F"/>
    <a:srgbClr val="0FA9A8"/>
    <a:srgbClr val="09A9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23"/>
    <p:restoredTop sz="94675"/>
  </p:normalViewPr>
  <p:slideViewPr>
    <p:cSldViewPr snapToGrid="0">
      <p:cViewPr varScale="1">
        <p:scale>
          <a:sx n="111" d="100"/>
          <a:sy n="111" d="100"/>
        </p:scale>
        <p:origin x="92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7C59B1-B8B6-1848-83E3-F41D0EFD5F64}" type="datetimeFigureOut">
              <a:rPr lang="es-ES" smtClean="0"/>
              <a:t>29/2/24</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5C3CEC-FEA9-2E48-ACDF-22D438BBFA1B}" type="slidenum">
              <a:rPr lang="es-ES" smtClean="0"/>
              <a:t>‹Nº›</a:t>
            </a:fld>
            <a:endParaRPr lang="es-ES"/>
          </a:p>
        </p:txBody>
      </p:sp>
    </p:spTree>
    <p:extLst>
      <p:ext uri="{BB962C8B-B14F-4D97-AF65-F5344CB8AC3E}">
        <p14:creationId xmlns:p14="http://schemas.microsoft.com/office/powerpoint/2010/main" val="39764540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emf"/><Relationship Id="rId7" Type="http://schemas.openxmlformats.org/officeDocument/2006/relationships/image" Target="../media/image6.emf"/><Relationship Id="rId12" Type="http://schemas.openxmlformats.org/officeDocument/2006/relationships/image" Target="../media/image11.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emf"/><Relationship Id="rId11" Type="http://schemas.openxmlformats.org/officeDocument/2006/relationships/image" Target="../media/image10.emf"/><Relationship Id="rId5" Type="http://schemas.openxmlformats.org/officeDocument/2006/relationships/image" Target="../media/image4.emf"/><Relationship Id="rId10" Type="http://schemas.openxmlformats.org/officeDocument/2006/relationships/image" Target="../media/image9.emf"/><Relationship Id="rId4" Type="http://schemas.openxmlformats.org/officeDocument/2006/relationships/image" Target="../media/image3.emf"/><Relationship Id="rId9" Type="http://schemas.openxmlformats.org/officeDocument/2006/relationships/image" Target="../media/image8.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slide">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2AB25878-2594-F819-9D09-43AAEC832C25}"/>
              </a:ext>
            </a:extLst>
          </p:cNvPr>
          <p:cNvPicPr>
            <a:picLocks noChangeAspect="1"/>
          </p:cNvPicPr>
          <p:nvPr userDrawn="1"/>
        </p:nvPicPr>
        <p:blipFill>
          <a:blip r:embed="rId2"/>
          <a:stretch>
            <a:fillRect/>
          </a:stretch>
        </p:blipFill>
        <p:spPr>
          <a:xfrm>
            <a:off x="2639785" y="3430815"/>
            <a:ext cx="6912429" cy="3456215"/>
          </a:xfrm>
          <a:prstGeom prst="rect">
            <a:avLst/>
          </a:prstGeom>
        </p:spPr>
      </p:pic>
      <p:sp>
        <p:nvSpPr>
          <p:cNvPr id="8" name="Elipse 7">
            <a:extLst>
              <a:ext uri="{FF2B5EF4-FFF2-40B4-BE49-F238E27FC236}">
                <a16:creationId xmlns:a16="http://schemas.microsoft.com/office/drawing/2014/main" id="{0CFC2E50-368F-186C-1C6E-BC4060D77171}"/>
              </a:ext>
            </a:extLst>
          </p:cNvPr>
          <p:cNvSpPr/>
          <p:nvPr userDrawn="1"/>
        </p:nvSpPr>
        <p:spPr>
          <a:xfrm>
            <a:off x="5523085" y="3230937"/>
            <a:ext cx="1240971" cy="1240971"/>
          </a:xfrm>
          <a:prstGeom prst="ellipse">
            <a:avLst/>
          </a:prstGeom>
          <a:solidFill>
            <a:srgbClr val="09AFD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Elipse 8">
            <a:extLst>
              <a:ext uri="{FF2B5EF4-FFF2-40B4-BE49-F238E27FC236}">
                <a16:creationId xmlns:a16="http://schemas.microsoft.com/office/drawing/2014/main" id="{BBABAE8A-B222-75C0-287F-B672668FA3BF}"/>
              </a:ext>
            </a:extLst>
          </p:cNvPr>
          <p:cNvSpPr/>
          <p:nvPr userDrawn="1"/>
        </p:nvSpPr>
        <p:spPr>
          <a:xfrm>
            <a:off x="3476897" y="3949394"/>
            <a:ext cx="1240971" cy="1240971"/>
          </a:xfrm>
          <a:prstGeom prst="ellipse">
            <a:avLst/>
          </a:prstGeom>
          <a:solidFill>
            <a:srgbClr val="00CA8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Elipse 9">
            <a:extLst>
              <a:ext uri="{FF2B5EF4-FFF2-40B4-BE49-F238E27FC236}">
                <a16:creationId xmlns:a16="http://schemas.microsoft.com/office/drawing/2014/main" id="{E3158CA2-6845-6352-361F-9BDFC657533A}"/>
              </a:ext>
            </a:extLst>
          </p:cNvPr>
          <p:cNvSpPr/>
          <p:nvPr userDrawn="1"/>
        </p:nvSpPr>
        <p:spPr>
          <a:xfrm>
            <a:off x="2469314" y="5495165"/>
            <a:ext cx="1240971" cy="1240971"/>
          </a:xfrm>
          <a:prstGeom prst="ellipse">
            <a:avLst/>
          </a:prstGeom>
          <a:solidFill>
            <a:srgbClr val="09AFD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Elipse 10">
            <a:extLst>
              <a:ext uri="{FF2B5EF4-FFF2-40B4-BE49-F238E27FC236}">
                <a16:creationId xmlns:a16="http://schemas.microsoft.com/office/drawing/2014/main" id="{FD302CED-6C9F-E0B2-C64F-27CCAB766B59}"/>
              </a:ext>
            </a:extLst>
          </p:cNvPr>
          <p:cNvSpPr/>
          <p:nvPr userDrawn="1"/>
        </p:nvSpPr>
        <p:spPr>
          <a:xfrm>
            <a:off x="7448006" y="3949394"/>
            <a:ext cx="1240971" cy="1240971"/>
          </a:xfrm>
          <a:prstGeom prst="ellipse">
            <a:avLst/>
          </a:prstGeom>
          <a:solidFill>
            <a:srgbClr val="00CA8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Elipse 11">
            <a:extLst>
              <a:ext uri="{FF2B5EF4-FFF2-40B4-BE49-F238E27FC236}">
                <a16:creationId xmlns:a16="http://schemas.microsoft.com/office/drawing/2014/main" id="{AC2940E2-C594-E4F8-EAFF-2B491FFD042A}"/>
              </a:ext>
            </a:extLst>
          </p:cNvPr>
          <p:cNvSpPr/>
          <p:nvPr userDrawn="1"/>
        </p:nvSpPr>
        <p:spPr>
          <a:xfrm>
            <a:off x="8480840" y="5470781"/>
            <a:ext cx="1240971" cy="1240971"/>
          </a:xfrm>
          <a:prstGeom prst="ellipse">
            <a:avLst/>
          </a:prstGeom>
          <a:solidFill>
            <a:srgbClr val="09AFD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3" name="Imagen 12">
            <a:extLst>
              <a:ext uri="{FF2B5EF4-FFF2-40B4-BE49-F238E27FC236}">
                <a16:creationId xmlns:a16="http://schemas.microsoft.com/office/drawing/2014/main" id="{E812B63F-61C8-151C-7090-FB60D49444D8}"/>
              </a:ext>
            </a:extLst>
          </p:cNvPr>
          <p:cNvPicPr>
            <a:picLocks noChangeAspect="1"/>
          </p:cNvPicPr>
          <p:nvPr userDrawn="1"/>
        </p:nvPicPr>
        <p:blipFill>
          <a:blip r:embed="rId3"/>
          <a:stretch>
            <a:fillRect/>
          </a:stretch>
        </p:blipFill>
        <p:spPr>
          <a:xfrm>
            <a:off x="2821241" y="5840243"/>
            <a:ext cx="517844" cy="530790"/>
          </a:xfrm>
          <a:prstGeom prst="rect">
            <a:avLst/>
          </a:prstGeom>
        </p:spPr>
      </p:pic>
      <p:pic>
        <p:nvPicPr>
          <p:cNvPr id="14" name="Imagen 13">
            <a:extLst>
              <a:ext uri="{FF2B5EF4-FFF2-40B4-BE49-F238E27FC236}">
                <a16:creationId xmlns:a16="http://schemas.microsoft.com/office/drawing/2014/main" id="{3A6D7728-E90E-66F4-9FA6-93FD73AB87FF}"/>
              </a:ext>
            </a:extLst>
          </p:cNvPr>
          <p:cNvPicPr>
            <a:picLocks noChangeAspect="1"/>
          </p:cNvPicPr>
          <p:nvPr userDrawn="1"/>
        </p:nvPicPr>
        <p:blipFill>
          <a:blip r:embed="rId4"/>
          <a:stretch>
            <a:fillRect/>
          </a:stretch>
        </p:blipFill>
        <p:spPr>
          <a:xfrm>
            <a:off x="7777970" y="4297661"/>
            <a:ext cx="603293" cy="544435"/>
          </a:xfrm>
          <a:prstGeom prst="rect">
            <a:avLst/>
          </a:prstGeom>
        </p:spPr>
      </p:pic>
      <p:pic>
        <p:nvPicPr>
          <p:cNvPr id="15" name="Imagen 14">
            <a:extLst>
              <a:ext uri="{FF2B5EF4-FFF2-40B4-BE49-F238E27FC236}">
                <a16:creationId xmlns:a16="http://schemas.microsoft.com/office/drawing/2014/main" id="{1ECBA7C2-F159-FAC4-291B-7619BADE3B44}"/>
              </a:ext>
            </a:extLst>
          </p:cNvPr>
          <p:cNvPicPr>
            <a:picLocks noChangeAspect="1"/>
          </p:cNvPicPr>
          <p:nvPr userDrawn="1"/>
        </p:nvPicPr>
        <p:blipFill>
          <a:blip r:embed="rId5"/>
          <a:stretch>
            <a:fillRect/>
          </a:stretch>
        </p:blipFill>
        <p:spPr>
          <a:xfrm>
            <a:off x="3748340" y="4214443"/>
            <a:ext cx="694570" cy="689574"/>
          </a:xfrm>
          <a:prstGeom prst="rect">
            <a:avLst/>
          </a:prstGeom>
        </p:spPr>
      </p:pic>
      <p:pic>
        <p:nvPicPr>
          <p:cNvPr id="16" name="Imagen 15">
            <a:extLst>
              <a:ext uri="{FF2B5EF4-FFF2-40B4-BE49-F238E27FC236}">
                <a16:creationId xmlns:a16="http://schemas.microsoft.com/office/drawing/2014/main" id="{513079CF-C419-A4AC-C300-81B5857EAF7F}"/>
              </a:ext>
            </a:extLst>
          </p:cNvPr>
          <p:cNvPicPr>
            <a:picLocks noChangeAspect="1"/>
          </p:cNvPicPr>
          <p:nvPr userDrawn="1"/>
        </p:nvPicPr>
        <p:blipFill>
          <a:blip r:embed="rId6"/>
          <a:stretch>
            <a:fillRect/>
          </a:stretch>
        </p:blipFill>
        <p:spPr>
          <a:xfrm>
            <a:off x="8853391" y="5843332"/>
            <a:ext cx="495868" cy="495868"/>
          </a:xfrm>
          <a:prstGeom prst="rect">
            <a:avLst/>
          </a:prstGeom>
        </p:spPr>
      </p:pic>
      <p:pic>
        <p:nvPicPr>
          <p:cNvPr id="17" name="Imagen 16">
            <a:extLst>
              <a:ext uri="{FF2B5EF4-FFF2-40B4-BE49-F238E27FC236}">
                <a16:creationId xmlns:a16="http://schemas.microsoft.com/office/drawing/2014/main" id="{80FF59D2-B3E3-02F0-0CEE-D76B9C215833}"/>
              </a:ext>
            </a:extLst>
          </p:cNvPr>
          <p:cNvPicPr>
            <a:picLocks noChangeAspect="1"/>
          </p:cNvPicPr>
          <p:nvPr userDrawn="1"/>
        </p:nvPicPr>
        <p:blipFill>
          <a:blip r:embed="rId7"/>
          <a:stretch>
            <a:fillRect/>
          </a:stretch>
        </p:blipFill>
        <p:spPr>
          <a:xfrm>
            <a:off x="5802090" y="3690255"/>
            <a:ext cx="646283" cy="330016"/>
          </a:xfrm>
          <a:prstGeom prst="rect">
            <a:avLst/>
          </a:prstGeom>
        </p:spPr>
      </p:pic>
      <p:pic>
        <p:nvPicPr>
          <p:cNvPr id="18" name="Imagen 17" descr="Imagen que contiene Icono&#10;&#10;Descripción generada automáticamente">
            <a:extLst>
              <a:ext uri="{FF2B5EF4-FFF2-40B4-BE49-F238E27FC236}">
                <a16:creationId xmlns:a16="http://schemas.microsoft.com/office/drawing/2014/main" id="{44280A05-D5EE-7F5F-A0DE-ED920805C25E}"/>
              </a:ext>
            </a:extLst>
          </p:cNvPr>
          <p:cNvPicPr>
            <a:picLocks noChangeAspect="1"/>
          </p:cNvPicPr>
          <p:nvPr userDrawn="1"/>
        </p:nvPicPr>
        <p:blipFill>
          <a:blip r:embed="rId8"/>
          <a:stretch>
            <a:fillRect/>
          </a:stretch>
        </p:blipFill>
        <p:spPr>
          <a:xfrm>
            <a:off x="527979" y="436845"/>
            <a:ext cx="1324050" cy="1569432"/>
          </a:xfrm>
          <a:prstGeom prst="rect">
            <a:avLst/>
          </a:prstGeom>
        </p:spPr>
      </p:pic>
      <p:sp>
        <p:nvSpPr>
          <p:cNvPr id="19" name="Marcador de texto 3">
            <a:extLst>
              <a:ext uri="{FF2B5EF4-FFF2-40B4-BE49-F238E27FC236}">
                <a16:creationId xmlns:a16="http://schemas.microsoft.com/office/drawing/2014/main" id="{F18AFAA7-C4AC-D0B7-80E4-4BC8E59CA6C4}"/>
              </a:ext>
            </a:extLst>
          </p:cNvPr>
          <p:cNvSpPr txBox="1">
            <a:spLocks/>
          </p:cNvSpPr>
          <p:nvPr userDrawn="1"/>
        </p:nvSpPr>
        <p:spPr>
          <a:xfrm>
            <a:off x="4588260" y="6219790"/>
            <a:ext cx="3110625" cy="46255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fontAlgn="base">
              <a:spcBef>
                <a:spcPts val="0"/>
              </a:spcBef>
              <a:spcAft>
                <a:spcPts val="0"/>
              </a:spcAft>
            </a:pPr>
            <a:r>
              <a:rPr lang="en-GB" sz="2000" dirty="0" err="1">
                <a:latin typeface="Calibri" panose="020F0502020204030204" pitchFamily="34" charset="0"/>
              </a:rPr>
              <a:t>www.</a:t>
            </a:r>
            <a:r>
              <a:rPr lang="en-GB" sz="2000" i="0" u="none" strike="noStrike" dirty="0" err="1">
                <a:effectLst/>
                <a:latin typeface="Calibri" panose="020F0502020204030204" pitchFamily="34" charset="0"/>
              </a:rPr>
              <a:t>incircular-project.eu</a:t>
            </a:r>
            <a:endParaRPr lang="en-GB" sz="2000" i="0" u="none" strike="noStrike" dirty="0">
              <a:effectLst/>
              <a:latin typeface="Calibri" panose="020F0502020204030204" pitchFamily="34" charset="0"/>
            </a:endParaRPr>
          </a:p>
        </p:txBody>
      </p:sp>
      <p:grpSp>
        <p:nvGrpSpPr>
          <p:cNvPr id="20" name="Grupo 19">
            <a:extLst>
              <a:ext uri="{FF2B5EF4-FFF2-40B4-BE49-F238E27FC236}">
                <a16:creationId xmlns:a16="http://schemas.microsoft.com/office/drawing/2014/main" id="{8EF9C351-B2AC-8054-90CC-8068A4A469EC}"/>
              </a:ext>
            </a:extLst>
          </p:cNvPr>
          <p:cNvGrpSpPr/>
          <p:nvPr userDrawn="1"/>
        </p:nvGrpSpPr>
        <p:grpSpPr>
          <a:xfrm>
            <a:off x="5135717" y="4959350"/>
            <a:ext cx="2467148" cy="947452"/>
            <a:chOff x="9291769" y="660221"/>
            <a:chExt cx="2467148" cy="947452"/>
          </a:xfrm>
        </p:grpSpPr>
        <p:pic>
          <p:nvPicPr>
            <p:cNvPr id="21" name="Imagen 20">
              <a:extLst>
                <a:ext uri="{FF2B5EF4-FFF2-40B4-BE49-F238E27FC236}">
                  <a16:creationId xmlns:a16="http://schemas.microsoft.com/office/drawing/2014/main" id="{C7F2BCDD-D242-CA0C-840C-8A7CCCBB3282}"/>
                </a:ext>
              </a:extLst>
            </p:cNvPr>
            <p:cNvPicPr>
              <a:picLocks noChangeAspect="1"/>
            </p:cNvPicPr>
            <p:nvPr/>
          </p:nvPicPr>
          <p:blipFill>
            <a:blip r:embed="rId9"/>
            <a:stretch>
              <a:fillRect/>
            </a:stretch>
          </p:blipFill>
          <p:spPr>
            <a:xfrm>
              <a:off x="9291769" y="701018"/>
              <a:ext cx="226664" cy="226664"/>
            </a:xfrm>
            <a:prstGeom prst="rect">
              <a:avLst/>
            </a:prstGeom>
          </p:spPr>
        </p:pic>
        <p:sp>
          <p:nvSpPr>
            <p:cNvPr id="22" name="Marcador de texto 3">
              <a:extLst>
                <a:ext uri="{FF2B5EF4-FFF2-40B4-BE49-F238E27FC236}">
                  <a16:creationId xmlns:a16="http://schemas.microsoft.com/office/drawing/2014/main" id="{378D631B-5A89-4A66-665D-D6F69178F0B6}"/>
                </a:ext>
              </a:extLst>
            </p:cNvPr>
            <p:cNvSpPr txBox="1">
              <a:spLocks/>
            </p:cNvSpPr>
            <p:nvPr/>
          </p:nvSpPr>
          <p:spPr>
            <a:xfrm>
              <a:off x="9528494" y="660221"/>
              <a:ext cx="1924087" cy="28429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spcBef>
                  <a:spcPts val="0"/>
                </a:spcBef>
                <a:spcAft>
                  <a:spcPts val="0"/>
                </a:spcAft>
              </a:pPr>
              <a:r>
                <a:rPr lang="en-GB" sz="1600" b="0" i="0" u="none" strike="noStrike" dirty="0">
                  <a:solidFill>
                    <a:schemeClr val="bg1">
                      <a:lumMod val="50000"/>
                    </a:schemeClr>
                  </a:solidFill>
                  <a:effectLst/>
                  <a:latin typeface="Calibri" panose="020F0502020204030204" pitchFamily="34" charset="0"/>
                </a:rPr>
                <a:t>@</a:t>
              </a:r>
              <a:r>
                <a:rPr lang="en-GB" sz="1600" b="0" i="0" u="none" strike="noStrike" dirty="0" err="1">
                  <a:solidFill>
                    <a:schemeClr val="bg1">
                      <a:lumMod val="50000"/>
                    </a:schemeClr>
                  </a:solidFill>
                  <a:effectLst/>
                  <a:latin typeface="Calibri" panose="020F0502020204030204" pitchFamily="34" charset="0"/>
                </a:rPr>
                <a:t>INCIRCULAR_eu</a:t>
              </a:r>
              <a:endParaRPr lang="en-GB" sz="1600" b="0" i="0" u="none" strike="noStrike" dirty="0">
                <a:solidFill>
                  <a:schemeClr val="bg1">
                    <a:lumMod val="50000"/>
                  </a:schemeClr>
                </a:solidFill>
                <a:effectLst/>
                <a:latin typeface="Calibri" panose="020F0502020204030204" pitchFamily="34" charset="0"/>
              </a:endParaRPr>
            </a:p>
          </p:txBody>
        </p:sp>
        <p:pic>
          <p:nvPicPr>
            <p:cNvPr id="23" name="Imagen 22">
              <a:extLst>
                <a:ext uri="{FF2B5EF4-FFF2-40B4-BE49-F238E27FC236}">
                  <a16:creationId xmlns:a16="http://schemas.microsoft.com/office/drawing/2014/main" id="{3BC1F38D-0E07-72F4-469C-3F0992C512B6}"/>
                </a:ext>
              </a:extLst>
            </p:cNvPr>
            <p:cNvPicPr>
              <a:picLocks noChangeAspect="1"/>
            </p:cNvPicPr>
            <p:nvPr/>
          </p:nvPicPr>
          <p:blipFill>
            <a:blip r:embed="rId10"/>
            <a:stretch>
              <a:fillRect/>
            </a:stretch>
          </p:blipFill>
          <p:spPr>
            <a:xfrm>
              <a:off x="9297151" y="1038709"/>
              <a:ext cx="215900" cy="215900"/>
            </a:xfrm>
            <a:prstGeom prst="rect">
              <a:avLst/>
            </a:prstGeom>
          </p:spPr>
        </p:pic>
        <p:sp>
          <p:nvSpPr>
            <p:cNvPr id="24" name="Marcador de texto 3">
              <a:extLst>
                <a:ext uri="{FF2B5EF4-FFF2-40B4-BE49-F238E27FC236}">
                  <a16:creationId xmlns:a16="http://schemas.microsoft.com/office/drawing/2014/main" id="{7E4A3D2B-FFD8-F570-11C0-1FA86D5FD879}"/>
                </a:ext>
              </a:extLst>
            </p:cNvPr>
            <p:cNvSpPr txBox="1">
              <a:spLocks/>
            </p:cNvSpPr>
            <p:nvPr/>
          </p:nvSpPr>
          <p:spPr>
            <a:xfrm>
              <a:off x="9528494" y="1001597"/>
              <a:ext cx="2230423" cy="28429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spcBef>
                  <a:spcPts val="0"/>
                </a:spcBef>
                <a:spcAft>
                  <a:spcPts val="0"/>
                </a:spcAft>
              </a:pPr>
              <a:r>
                <a:rPr lang="en-GB" sz="1600" b="0" i="0" u="none" strike="noStrike" dirty="0">
                  <a:solidFill>
                    <a:schemeClr val="bg1">
                      <a:lumMod val="50000"/>
                    </a:schemeClr>
                  </a:solidFill>
                  <a:effectLst/>
                  <a:latin typeface="Calibri" panose="020F0502020204030204" pitchFamily="34" charset="0"/>
                </a:rPr>
                <a:t>INCIRCULAR - EU Project</a:t>
              </a:r>
            </a:p>
          </p:txBody>
        </p:sp>
        <p:pic>
          <p:nvPicPr>
            <p:cNvPr id="25" name="Imagen 24">
              <a:extLst>
                <a:ext uri="{FF2B5EF4-FFF2-40B4-BE49-F238E27FC236}">
                  <a16:creationId xmlns:a16="http://schemas.microsoft.com/office/drawing/2014/main" id="{A4BF877A-4778-9158-7450-5F277016F754}"/>
                </a:ext>
              </a:extLst>
            </p:cNvPr>
            <p:cNvPicPr>
              <a:picLocks noChangeAspect="1"/>
            </p:cNvPicPr>
            <p:nvPr/>
          </p:nvPicPr>
          <p:blipFill>
            <a:blip r:embed="rId11"/>
            <a:stretch>
              <a:fillRect/>
            </a:stretch>
          </p:blipFill>
          <p:spPr>
            <a:xfrm>
              <a:off x="9297151" y="1362188"/>
              <a:ext cx="215900" cy="215900"/>
            </a:xfrm>
            <a:prstGeom prst="rect">
              <a:avLst/>
            </a:prstGeom>
          </p:spPr>
        </p:pic>
        <p:sp>
          <p:nvSpPr>
            <p:cNvPr id="26" name="Marcador de texto 3">
              <a:extLst>
                <a:ext uri="{FF2B5EF4-FFF2-40B4-BE49-F238E27FC236}">
                  <a16:creationId xmlns:a16="http://schemas.microsoft.com/office/drawing/2014/main" id="{7DEE03F9-0E58-0354-0350-572FD1FB63F5}"/>
                </a:ext>
              </a:extLst>
            </p:cNvPr>
            <p:cNvSpPr txBox="1">
              <a:spLocks/>
            </p:cNvSpPr>
            <p:nvPr/>
          </p:nvSpPr>
          <p:spPr>
            <a:xfrm>
              <a:off x="9528494" y="1323379"/>
              <a:ext cx="1924087" cy="28429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spcBef>
                  <a:spcPts val="0"/>
                </a:spcBef>
                <a:spcAft>
                  <a:spcPts val="0"/>
                </a:spcAft>
              </a:pPr>
              <a:r>
                <a:rPr lang="en-GB" sz="1600" b="0" i="0" u="none" strike="noStrike" dirty="0">
                  <a:solidFill>
                    <a:schemeClr val="bg1">
                      <a:lumMod val="50000"/>
                    </a:schemeClr>
                  </a:solidFill>
                  <a:effectLst/>
                  <a:latin typeface="Calibri" panose="020F0502020204030204" pitchFamily="34" charset="0"/>
                </a:rPr>
                <a:t>@</a:t>
              </a:r>
              <a:r>
                <a:rPr lang="en-GB" sz="1600" b="0" i="0" u="none" strike="noStrike" dirty="0" err="1">
                  <a:solidFill>
                    <a:schemeClr val="bg1">
                      <a:lumMod val="50000"/>
                    </a:schemeClr>
                  </a:solidFill>
                  <a:effectLst/>
                  <a:latin typeface="Calibri" panose="020F0502020204030204" pitchFamily="34" charset="0"/>
                </a:rPr>
                <a:t>INCIRCULAR_eu</a:t>
              </a:r>
              <a:endParaRPr lang="en-GB" sz="1600" b="0" i="0" u="none" strike="noStrike" dirty="0">
                <a:solidFill>
                  <a:schemeClr val="bg1">
                    <a:lumMod val="50000"/>
                  </a:schemeClr>
                </a:solidFill>
                <a:effectLst/>
                <a:latin typeface="Calibri" panose="020F0502020204030204" pitchFamily="34" charset="0"/>
              </a:endParaRPr>
            </a:p>
          </p:txBody>
        </p:sp>
      </p:grpSp>
      <p:pic>
        <p:nvPicPr>
          <p:cNvPr id="27" name="Imagen 26" descr="Un dibujo de una persona&#10;&#10;Descripción generada automáticamente con confianza baja">
            <a:extLst>
              <a:ext uri="{FF2B5EF4-FFF2-40B4-BE49-F238E27FC236}">
                <a16:creationId xmlns:a16="http://schemas.microsoft.com/office/drawing/2014/main" id="{FE9C7CD3-3ABA-FE2C-F245-8B9F4D4C5B43}"/>
              </a:ext>
            </a:extLst>
          </p:cNvPr>
          <p:cNvPicPr>
            <a:picLocks noChangeAspect="1"/>
          </p:cNvPicPr>
          <p:nvPr userDrawn="1"/>
        </p:nvPicPr>
        <p:blipFill rotWithShape="1">
          <a:blip r:embed="rId12"/>
          <a:srcRect l="1" r="25905" b="16128"/>
          <a:stretch/>
        </p:blipFill>
        <p:spPr>
          <a:xfrm rot="10800000" flipH="1">
            <a:off x="9257547" y="0"/>
            <a:ext cx="2934453" cy="2633528"/>
          </a:xfrm>
          <a:prstGeom prst="rect">
            <a:avLst/>
          </a:prstGeom>
        </p:spPr>
      </p:pic>
    </p:spTree>
    <p:extLst>
      <p:ext uri="{BB962C8B-B14F-4D97-AF65-F5344CB8AC3E}">
        <p14:creationId xmlns:p14="http://schemas.microsoft.com/office/powerpoint/2010/main" val="3024168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ission and results">
    <p:spTree>
      <p:nvGrpSpPr>
        <p:cNvPr id="1" name=""/>
        <p:cNvGrpSpPr/>
        <p:nvPr/>
      </p:nvGrpSpPr>
      <p:grpSpPr>
        <a:xfrm>
          <a:off x="0" y="0"/>
          <a:ext cx="0" cy="0"/>
          <a:chOff x="0" y="0"/>
          <a:chExt cx="0" cy="0"/>
        </a:xfrm>
      </p:grpSpPr>
      <p:sp>
        <p:nvSpPr>
          <p:cNvPr id="2" name="Rectángulo redondeado 1">
            <a:extLst>
              <a:ext uri="{FF2B5EF4-FFF2-40B4-BE49-F238E27FC236}">
                <a16:creationId xmlns:a16="http://schemas.microsoft.com/office/drawing/2014/main" id="{5A80C42C-E3F0-B394-0B99-25D8468B4E33}"/>
              </a:ext>
            </a:extLst>
          </p:cNvPr>
          <p:cNvSpPr/>
          <p:nvPr userDrawn="1"/>
        </p:nvSpPr>
        <p:spPr>
          <a:xfrm>
            <a:off x="990620" y="2633528"/>
            <a:ext cx="5825369" cy="3335472"/>
          </a:xfrm>
          <a:prstGeom prst="roundRect">
            <a:avLst/>
          </a:prstGeom>
          <a:solidFill>
            <a:schemeClr val="bg1">
              <a:lumMod val="95000"/>
              <a:alpha val="62508"/>
            </a:schemeClr>
          </a:solidFill>
          <a:ln w="349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8" name="Imagen 7" descr="Imagen que contiene Icono&#10;&#10;Descripción generada automáticamente">
            <a:extLst>
              <a:ext uri="{FF2B5EF4-FFF2-40B4-BE49-F238E27FC236}">
                <a16:creationId xmlns:a16="http://schemas.microsoft.com/office/drawing/2014/main" id="{87C0B335-86EA-F7FD-D8B7-B323976AC619}"/>
              </a:ext>
            </a:extLst>
          </p:cNvPr>
          <p:cNvPicPr>
            <a:picLocks noChangeAspect="1"/>
          </p:cNvPicPr>
          <p:nvPr userDrawn="1"/>
        </p:nvPicPr>
        <p:blipFill>
          <a:blip r:embed="rId2"/>
          <a:stretch>
            <a:fillRect/>
          </a:stretch>
        </p:blipFill>
        <p:spPr>
          <a:xfrm>
            <a:off x="527979" y="436845"/>
            <a:ext cx="1324050" cy="1569432"/>
          </a:xfrm>
          <a:prstGeom prst="rect">
            <a:avLst/>
          </a:prstGeom>
        </p:spPr>
      </p:pic>
      <p:pic>
        <p:nvPicPr>
          <p:cNvPr id="9" name="Imagen 8" descr="Un dibujo de una persona&#10;&#10;Descripción generada automáticamente con confianza baja">
            <a:extLst>
              <a:ext uri="{FF2B5EF4-FFF2-40B4-BE49-F238E27FC236}">
                <a16:creationId xmlns:a16="http://schemas.microsoft.com/office/drawing/2014/main" id="{13567893-9A21-63B6-B57D-D8389BA8B367}"/>
              </a:ext>
            </a:extLst>
          </p:cNvPr>
          <p:cNvPicPr>
            <a:picLocks noChangeAspect="1"/>
          </p:cNvPicPr>
          <p:nvPr userDrawn="1"/>
        </p:nvPicPr>
        <p:blipFill rotWithShape="1">
          <a:blip r:embed="rId3"/>
          <a:srcRect l="1" r="25905" b="16128"/>
          <a:stretch/>
        </p:blipFill>
        <p:spPr>
          <a:xfrm rot="10800000" flipH="1">
            <a:off x="9257547" y="0"/>
            <a:ext cx="2934453" cy="2633528"/>
          </a:xfrm>
          <a:prstGeom prst="rect">
            <a:avLst/>
          </a:prstGeom>
        </p:spPr>
      </p:pic>
      <p:sp>
        <p:nvSpPr>
          <p:cNvPr id="11" name="Triángulo 10">
            <a:extLst>
              <a:ext uri="{FF2B5EF4-FFF2-40B4-BE49-F238E27FC236}">
                <a16:creationId xmlns:a16="http://schemas.microsoft.com/office/drawing/2014/main" id="{DF3407E9-5C86-4BE0-25A0-92A0713FFE0A}"/>
              </a:ext>
            </a:extLst>
          </p:cNvPr>
          <p:cNvSpPr/>
          <p:nvPr userDrawn="1"/>
        </p:nvSpPr>
        <p:spPr>
          <a:xfrm rot="5400000">
            <a:off x="7745789" y="3333508"/>
            <a:ext cx="400818" cy="314120"/>
          </a:xfrm>
          <a:prstGeom prst="triangle">
            <a:avLst/>
          </a:prstGeom>
          <a:solidFill>
            <a:srgbClr val="00CA8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Triángulo 12">
            <a:extLst>
              <a:ext uri="{FF2B5EF4-FFF2-40B4-BE49-F238E27FC236}">
                <a16:creationId xmlns:a16="http://schemas.microsoft.com/office/drawing/2014/main" id="{AA713E83-06D6-16E6-21E7-0A3A624612E8}"/>
              </a:ext>
            </a:extLst>
          </p:cNvPr>
          <p:cNvSpPr/>
          <p:nvPr userDrawn="1"/>
        </p:nvSpPr>
        <p:spPr>
          <a:xfrm rot="5400000">
            <a:off x="7745789" y="4358337"/>
            <a:ext cx="400818" cy="314120"/>
          </a:xfrm>
          <a:prstGeom prst="triangle">
            <a:avLst/>
          </a:prstGeom>
          <a:solidFill>
            <a:srgbClr val="00CA8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Triángulo 15">
            <a:extLst>
              <a:ext uri="{FF2B5EF4-FFF2-40B4-BE49-F238E27FC236}">
                <a16:creationId xmlns:a16="http://schemas.microsoft.com/office/drawing/2014/main" id="{5260CDE1-B2E6-0031-C7F9-EA92F15623CC}"/>
              </a:ext>
            </a:extLst>
          </p:cNvPr>
          <p:cNvSpPr/>
          <p:nvPr userDrawn="1"/>
        </p:nvSpPr>
        <p:spPr>
          <a:xfrm rot="5400000">
            <a:off x="7745789" y="5407208"/>
            <a:ext cx="400818" cy="314120"/>
          </a:xfrm>
          <a:prstGeom prst="triangle">
            <a:avLst/>
          </a:prstGeom>
          <a:solidFill>
            <a:srgbClr val="00CA8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Marcador de texto 3">
            <a:extLst>
              <a:ext uri="{FF2B5EF4-FFF2-40B4-BE49-F238E27FC236}">
                <a16:creationId xmlns:a16="http://schemas.microsoft.com/office/drawing/2014/main" id="{A6729170-DD0C-C8DA-2CFF-4CC3C85B4861}"/>
              </a:ext>
            </a:extLst>
          </p:cNvPr>
          <p:cNvSpPr txBox="1">
            <a:spLocks/>
          </p:cNvSpPr>
          <p:nvPr userDrawn="1"/>
        </p:nvSpPr>
        <p:spPr>
          <a:xfrm>
            <a:off x="7272630" y="2503663"/>
            <a:ext cx="1199036" cy="559608"/>
          </a:xfrm>
          <a:prstGeom prst="rect">
            <a:avLst/>
          </a:prstGeom>
          <a:noFill/>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500"/>
              </a:lnSpc>
            </a:pPr>
            <a:r>
              <a:rPr lang="en-GB" sz="2500" dirty="0">
                <a:solidFill>
                  <a:srgbClr val="00CA81"/>
                </a:solidFill>
              </a:rPr>
              <a:t>Results</a:t>
            </a:r>
          </a:p>
        </p:txBody>
      </p:sp>
      <p:cxnSp>
        <p:nvCxnSpPr>
          <p:cNvPr id="20" name="Conector recto 19">
            <a:extLst>
              <a:ext uri="{FF2B5EF4-FFF2-40B4-BE49-F238E27FC236}">
                <a16:creationId xmlns:a16="http://schemas.microsoft.com/office/drawing/2014/main" id="{FB14B559-C0CD-5C00-71B6-B5A5D645ACD5}"/>
              </a:ext>
            </a:extLst>
          </p:cNvPr>
          <p:cNvCxnSpPr>
            <a:cxnSpLocks/>
          </p:cNvCxnSpPr>
          <p:nvPr userDrawn="1"/>
        </p:nvCxnSpPr>
        <p:spPr>
          <a:xfrm>
            <a:off x="7427243" y="3290159"/>
            <a:ext cx="0" cy="2611711"/>
          </a:xfrm>
          <a:prstGeom prst="line">
            <a:avLst/>
          </a:prstGeom>
          <a:ln w="34925">
            <a:solidFill>
              <a:srgbClr val="00CA8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811588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64049C8D-7764-E2AA-988D-DE4BB1D908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37A89576-D6F2-B2F7-F064-A70283E9A3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60743424-0218-003B-CF8A-83A82743244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795EBD-BD54-2240-8555-6DE728901B29}" type="datetimeFigureOut">
              <a:rPr lang="es-ES" smtClean="0"/>
              <a:t>29/2/24</a:t>
            </a:fld>
            <a:endParaRPr lang="es-ES"/>
          </a:p>
        </p:txBody>
      </p:sp>
      <p:sp>
        <p:nvSpPr>
          <p:cNvPr id="5" name="Marcador de pie de página 4">
            <a:extLst>
              <a:ext uri="{FF2B5EF4-FFF2-40B4-BE49-F238E27FC236}">
                <a16:creationId xmlns:a16="http://schemas.microsoft.com/office/drawing/2014/main" id="{A5A411FA-05DC-22A0-FCCD-C18456C476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7060D1A0-C4C9-52FC-2A85-EC497970EB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7199F5-4236-0644-9DAB-AD91DE4A4F0F}" type="slidenum">
              <a:rPr lang="es-ES" smtClean="0"/>
              <a:t>‹Nº›</a:t>
            </a:fld>
            <a:endParaRPr lang="es-ES"/>
          </a:p>
        </p:txBody>
      </p:sp>
    </p:spTree>
    <p:extLst>
      <p:ext uri="{BB962C8B-B14F-4D97-AF65-F5344CB8AC3E}">
        <p14:creationId xmlns:p14="http://schemas.microsoft.com/office/powerpoint/2010/main" val="3045288847"/>
      </p:ext>
    </p:extLst>
  </p:cSld>
  <p:clrMap bg1="lt1" tx1="dk1" bg2="lt2" tx2="dk2" accent1="accent1" accent2="accent2" accent3="accent3" accent4="accent4" accent5="accent5" accent6="accent6" hlink="hlink" folHlink="folHlink"/>
  <p:sldLayoutIdLst>
    <p:sldLayoutId id="2147483655" r:id="rId1"/>
    <p:sldLayoutId id="2147483651"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3">
            <a:extLst>
              <a:ext uri="{FF2B5EF4-FFF2-40B4-BE49-F238E27FC236}">
                <a16:creationId xmlns:a16="http://schemas.microsoft.com/office/drawing/2014/main" id="{8A852F48-9A81-ECBA-FB96-C932EB14895D}"/>
              </a:ext>
            </a:extLst>
          </p:cNvPr>
          <p:cNvSpPr txBox="1">
            <a:spLocks/>
          </p:cNvSpPr>
          <p:nvPr/>
        </p:nvSpPr>
        <p:spPr>
          <a:xfrm>
            <a:off x="5181528" y="2282564"/>
            <a:ext cx="1924087" cy="9457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fontAlgn="base">
              <a:spcBef>
                <a:spcPts val="0"/>
              </a:spcBef>
              <a:spcAft>
                <a:spcPts val="0"/>
              </a:spcAft>
            </a:pPr>
            <a:r>
              <a:rPr lang="en-GB" sz="1600" b="0" i="0" u="none" strike="noStrike" dirty="0">
                <a:effectLst/>
                <a:latin typeface="Calibri" panose="020F0502020204030204" pitchFamily="34" charset="0"/>
              </a:rPr>
              <a:t>Innovation of European regions in circular plastics</a:t>
            </a:r>
          </a:p>
        </p:txBody>
      </p:sp>
      <p:sp>
        <p:nvSpPr>
          <p:cNvPr id="3" name="Marcador de texto 3">
            <a:extLst>
              <a:ext uri="{FF2B5EF4-FFF2-40B4-BE49-F238E27FC236}">
                <a16:creationId xmlns:a16="http://schemas.microsoft.com/office/drawing/2014/main" id="{F0287841-383F-AC91-F51D-012B6BDA6755}"/>
              </a:ext>
            </a:extLst>
          </p:cNvPr>
          <p:cNvSpPr txBox="1">
            <a:spLocks/>
          </p:cNvSpPr>
          <p:nvPr/>
        </p:nvSpPr>
        <p:spPr>
          <a:xfrm>
            <a:off x="673608" y="3440396"/>
            <a:ext cx="2666240" cy="1501128"/>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fontAlgn="base">
              <a:spcBef>
                <a:spcPts val="0"/>
              </a:spcBef>
              <a:spcAft>
                <a:spcPts val="0"/>
              </a:spcAft>
            </a:pPr>
            <a:r>
              <a:rPr lang="en-GB" sz="1600" b="0" i="0" u="none" strike="noStrike" dirty="0">
                <a:effectLst/>
                <a:latin typeface="Calibri" panose="020F0502020204030204" pitchFamily="34" charset="0"/>
              </a:rPr>
              <a:t>Funded by the European Commission through the Interregional innovation investments (I3) instrument</a:t>
            </a:r>
          </a:p>
        </p:txBody>
      </p:sp>
      <p:sp>
        <p:nvSpPr>
          <p:cNvPr id="5" name="Marcador de texto 3">
            <a:extLst>
              <a:ext uri="{FF2B5EF4-FFF2-40B4-BE49-F238E27FC236}">
                <a16:creationId xmlns:a16="http://schemas.microsoft.com/office/drawing/2014/main" id="{C415CE8C-BAA7-C768-0A53-6705E2CF6816}"/>
              </a:ext>
            </a:extLst>
          </p:cNvPr>
          <p:cNvSpPr txBox="1">
            <a:spLocks/>
          </p:cNvSpPr>
          <p:nvPr/>
        </p:nvSpPr>
        <p:spPr>
          <a:xfrm>
            <a:off x="9849649" y="5636865"/>
            <a:ext cx="1861046" cy="9457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fontAlgn="base">
              <a:spcBef>
                <a:spcPts val="0"/>
              </a:spcBef>
              <a:spcAft>
                <a:spcPts val="0"/>
              </a:spcAft>
            </a:pPr>
            <a:r>
              <a:rPr lang="en-GB" sz="1600" b="0" i="0" u="none" strike="noStrike" dirty="0">
                <a:effectLst/>
                <a:latin typeface="Calibri" panose="020F0502020204030204" pitchFamily="34" charset="0"/>
              </a:rPr>
              <a:t>Coordinated by TECOS, Slovenian tool and die development centre</a:t>
            </a:r>
          </a:p>
        </p:txBody>
      </p:sp>
      <p:sp>
        <p:nvSpPr>
          <p:cNvPr id="6" name="Marcador de texto 3">
            <a:extLst>
              <a:ext uri="{FF2B5EF4-FFF2-40B4-BE49-F238E27FC236}">
                <a16:creationId xmlns:a16="http://schemas.microsoft.com/office/drawing/2014/main" id="{A3C5FD39-7A32-F7D1-A0BC-A85EAA482701}"/>
              </a:ext>
            </a:extLst>
          </p:cNvPr>
          <p:cNvSpPr txBox="1">
            <a:spLocks/>
          </p:cNvSpPr>
          <p:nvPr/>
        </p:nvSpPr>
        <p:spPr>
          <a:xfrm>
            <a:off x="8711227" y="3460774"/>
            <a:ext cx="2640117" cy="105454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fontAlgn="base">
              <a:spcBef>
                <a:spcPts val="0"/>
              </a:spcBef>
              <a:spcAft>
                <a:spcPts val="0"/>
              </a:spcAft>
            </a:pPr>
            <a:r>
              <a:rPr lang="en-GB" sz="1600" b="0" i="0" u="none" strike="noStrike" dirty="0">
                <a:effectLst/>
                <a:latin typeface="Calibri" panose="020F0502020204030204" pitchFamily="34" charset="0"/>
              </a:rPr>
              <a:t>8 partners from 3 European regions: Andalusia (Spain), </a:t>
            </a:r>
            <a:r>
              <a:rPr lang="en-GB" sz="1600" b="0" i="0" u="none" strike="noStrike" dirty="0" err="1">
                <a:effectLst/>
                <a:latin typeface="Calibri" panose="020F0502020204030204" pitchFamily="34" charset="0"/>
              </a:rPr>
              <a:t>Vzhodna</a:t>
            </a:r>
            <a:r>
              <a:rPr lang="en-GB" sz="1600" b="0" i="0" u="none" strike="noStrike" dirty="0">
                <a:effectLst/>
                <a:latin typeface="Calibri" panose="020F0502020204030204" pitchFamily="34" charset="0"/>
              </a:rPr>
              <a:t> Slovenija (Slovenia), Rhône-Alpes (France)</a:t>
            </a:r>
          </a:p>
        </p:txBody>
      </p:sp>
      <p:sp>
        <p:nvSpPr>
          <p:cNvPr id="7" name="Marcador de texto 3">
            <a:extLst>
              <a:ext uri="{FF2B5EF4-FFF2-40B4-BE49-F238E27FC236}">
                <a16:creationId xmlns:a16="http://schemas.microsoft.com/office/drawing/2014/main" id="{E6EACC58-2548-BB39-1159-7A43C939F336}"/>
              </a:ext>
            </a:extLst>
          </p:cNvPr>
          <p:cNvSpPr txBox="1">
            <a:spLocks/>
          </p:cNvSpPr>
          <p:nvPr/>
        </p:nvSpPr>
        <p:spPr>
          <a:xfrm>
            <a:off x="783165" y="5832189"/>
            <a:ext cx="1641473" cy="64326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0" fontAlgn="base">
              <a:spcBef>
                <a:spcPts val="0"/>
              </a:spcBef>
              <a:spcAft>
                <a:spcPts val="0"/>
              </a:spcAft>
            </a:pPr>
            <a:r>
              <a:rPr lang="en-GB" sz="1600" b="0" i="0" u="none" strike="noStrike" dirty="0">
                <a:effectLst/>
                <a:latin typeface="Calibri" panose="020F0502020204030204" pitchFamily="34" charset="0"/>
              </a:rPr>
              <a:t>3 years</a:t>
            </a:r>
            <a:endParaRPr lang="en-GB" sz="1600" b="0" dirty="0">
              <a:latin typeface="Calibri" panose="020F0502020204030204" pitchFamily="34" charset="0"/>
            </a:endParaRPr>
          </a:p>
          <a:p>
            <a:pPr algn="ctr" rtl="0" fontAlgn="base">
              <a:spcBef>
                <a:spcPts val="0"/>
              </a:spcBef>
              <a:spcAft>
                <a:spcPts val="0"/>
              </a:spcAft>
            </a:pPr>
            <a:r>
              <a:rPr lang="en-GB" sz="1600" b="0" i="0" u="none" strike="noStrike" dirty="0">
                <a:effectLst/>
                <a:latin typeface="Calibri" panose="020F0502020204030204" pitchFamily="34" charset="0"/>
              </a:rPr>
              <a:t>(2023-2026)</a:t>
            </a:r>
          </a:p>
        </p:txBody>
      </p:sp>
      <p:sp>
        <p:nvSpPr>
          <p:cNvPr id="4" name="Marcador de texto 3">
            <a:extLst>
              <a:ext uri="{FF2B5EF4-FFF2-40B4-BE49-F238E27FC236}">
                <a16:creationId xmlns:a16="http://schemas.microsoft.com/office/drawing/2014/main" id="{A331EDF2-9A16-F520-F2FA-C8640E8A6FC7}"/>
              </a:ext>
            </a:extLst>
          </p:cNvPr>
          <p:cNvSpPr txBox="1">
            <a:spLocks/>
          </p:cNvSpPr>
          <p:nvPr/>
        </p:nvSpPr>
        <p:spPr>
          <a:xfrm>
            <a:off x="2512353" y="713371"/>
            <a:ext cx="7156010" cy="50065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3500"/>
              </a:lnSpc>
            </a:pPr>
            <a:r>
              <a:rPr lang="en-GB" sz="4400">
                <a:gradFill>
                  <a:gsLst>
                    <a:gs pos="0">
                      <a:srgbClr val="00CA81"/>
                    </a:gs>
                    <a:gs pos="100000">
                      <a:srgbClr val="09AFD0"/>
                    </a:gs>
                  </a:gsLst>
                  <a:lin ang="10800000" scaled="0"/>
                </a:gradFill>
              </a:rPr>
              <a:t>What is INCIRCULAR?</a:t>
            </a:r>
            <a:endParaRPr lang="en-GB" sz="4400" dirty="0">
              <a:gradFill>
                <a:gsLst>
                  <a:gs pos="0">
                    <a:srgbClr val="00CA81"/>
                  </a:gs>
                  <a:gs pos="100000">
                    <a:srgbClr val="09AFD0"/>
                  </a:gs>
                </a:gsLst>
                <a:lin ang="10800000" scaled="0"/>
              </a:gradFill>
            </a:endParaRPr>
          </a:p>
        </p:txBody>
      </p:sp>
      <p:grpSp>
        <p:nvGrpSpPr>
          <p:cNvPr id="8" name="Grupo 7">
            <a:extLst>
              <a:ext uri="{FF2B5EF4-FFF2-40B4-BE49-F238E27FC236}">
                <a16:creationId xmlns:a16="http://schemas.microsoft.com/office/drawing/2014/main" id="{1C0FE592-AFCC-5F7D-4FF3-C1E2531C0893}"/>
              </a:ext>
            </a:extLst>
          </p:cNvPr>
          <p:cNvGrpSpPr/>
          <p:nvPr/>
        </p:nvGrpSpPr>
        <p:grpSpPr>
          <a:xfrm>
            <a:off x="4639327" y="1280569"/>
            <a:ext cx="2902062" cy="500651"/>
            <a:chOff x="4946538" y="1204369"/>
            <a:chExt cx="2902062" cy="500651"/>
          </a:xfrm>
        </p:grpSpPr>
        <p:sp>
          <p:nvSpPr>
            <p:cNvPr id="9" name="Marcador de texto 3">
              <a:extLst>
                <a:ext uri="{FF2B5EF4-FFF2-40B4-BE49-F238E27FC236}">
                  <a16:creationId xmlns:a16="http://schemas.microsoft.com/office/drawing/2014/main" id="{C1248CD1-4137-D1D3-18AA-7A59FC2F672A}"/>
                </a:ext>
              </a:extLst>
            </p:cNvPr>
            <p:cNvSpPr txBox="1">
              <a:spLocks/>
            </p:cNvSpPr>
            <p:nvPr/>
          </p:nvSpPr>
          <p:spPr>
            <a:xfrm>
              <a:off x="4995804" y="1204369"/>
              <a:ext cx="2852796" cy="50065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3500"/>
                </a:lnSpc>
              </a:pPr>
              <a:r>
                <a:rPr lang="en-GB" sz="2200" b="0" dirty="0">
                  <a:solidFill>
                    <a:schemeClr val="bg1">
                      <a:lumMod val="50000"/>
                    </a:schemeClr>
                  </a:solidFill>
                </a:rPr>
                <a:t>General information</a:t>
              </a:r>
            </a:p>
          </p:txBody>
        </p:sp>
        <p:sp>
          <p:nvSpPr>
            <p:cNvPr id="10" name="Rectángulo redondeado 9">
              <a:extLst>
                <a:ext uri="{FF2B5EF4-FFF2-40B4-BE49-F238E27FC236}">
                  <a16:creationId xmlns:a16="http://schemas.microsoft.com/office/drawing/2014/main" id="{9C45ECAA-7A2B-1DA8-D62C-D832CE8C2204}"/>
                </a:ext>
              </a:extLst>
            </p:cNvPr>
            <p:cNvSpPr/>
            <p:nvPr/>
          </p:nvSpPr>
          <p:spPr>
            <a:xfrm>
              <a:off x="4946538" y="1302285"/>
              <a:ext cx="2894932" cy="386465"/>
            </a:xfrm>
            <a:prstGeom prst="roundRect">
              <a:avLst/>
            </a:prstGeom>
            <a:noFill/>
            <a:ln w="1905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spTree>
    <p:extLst>
      <p:ext uri="{BB962C8B-B14F-4D97-AF65-F5344CB8AC3E}">
        <p14:creationId xmlns:p14="http://schemas.microsoft.com/office/powerpoint/2010/main" val="1585422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3">
            <a:extLst>
              <a:ext uri="{FF2B5EF4-FFF2-40B4-BE49-F238E27FC236}">
                <a16:creationId xmlns:a16="http://schemas.microsoft.com/office/drawing/2014/main" id="{B3705DED-69F7-9810-9A4E-701C20EBEFA0}"/>
              </a:ext>
            </a:extLst>
          </p:cNvPr>
          <p:cNvSpPr txBox="1">
            <a:spLocks/>
          </p:cNvSpPr>
          <p:nvPr/>
        </p:nvSpPr>
        <p:spPr>
          <a:xfrm>
            <a:off x="2512353" y="700671"/>
            <a:ext cx="7156010" cy="130560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3500"/>
              </a:lnSpc>
              <a:buNone/>
            </a:pPr>
            <a:r>
              <a:rPr lang="en-GB" sz="4400" b="1" dirty="0">
                <a:gradFill>
                  <a:gsLst>
                    <a:gs pos="0">
                      <a:srgbClr val="00CA81"/>
                    </a:gs>
                    <a:gs pos="100000">
                      <a:srgbClr val="09AFD0"/>
                    </a:gs>
                  </a:gsLst>
                  <a:lin ang="10800000" scaled="0"/>
                </a:gradFill>
              </a:rPr>
              <a:t>INCIRCULAR’s</a:t>
            </a:r>
          </a:p>
          <a:p>
            <a:pPr marL="0" indent="0" algn="ctr">
              <a:lnSpc>
                <a:spcPts val="3500"/>
              </a:lnSpc>
              <a:buNone/>
            </a:pPr>
            <a:r>
              <a:rPr lang="en-GB" sz="4400" b="1" dirty="0">
                <a:gradFill>
                  <a:gsLst>
                    <a:gs pos="0">
                      <a:srgbClr val="00CA81"/>
                    </a:gs>
                    <a:gs pos="100000">
                      <a:srgbClr val="09AFD0"/>
                    </a:gs>
                  </a:gsLst>
                  <a:lin ang="10800000" scaled="0"/>
                </a:gradFill>
              </a:rPr>
              <a:t>mission and results</a:t>
            </a:r>
          </a:p>
        </p:txBody>
      </p:sp>
      <p:sp>
        <p:nvSpPr>
          <p:cNvPr id="3" name="CuadroTexto 2">
            <a:extLst>
              <a:ext uri="{FF2B5EF4-FFF2-40B4-BE49-F238E27FC236}">
                <a16:creationId xmlns:a16="http://schemas.microsoft.com/office/drawing/2014/main" id="{64BC9C5E-DABA-0BF0-4559-D69917D1E786}"/>
              </a:ext>
            </a:extLst>
          </p:cNvPr>
          <p:cNvSpPr txBox="1"/>
          <p:nvPr/>
        </p:nvSpPr>
        <p:spPr>
          <a:xfrm>
            <a:off x="1457945" y="3011674"/>
            <a:ext cx="5064947" cy="2526397"/>
          </a:xfrm>
          <a:prstGeom prst="rect">
            <a:avLst/>
          </a:prstGeom>
          <a:noFill/>
        </p:spPr>
        <p:txBody>
          <a:bodyPr wrap="square" rtlCol="0">
            <a:spAutoFit/>
          </a:bodyPr>
          <a:lstStyle/>
          <a:p>
            <a:pPr>
              <a:lnSpc>
                <a:spcPts val="3200"/>
              </a:lnSpc>
            </a:pPr>
            <a:r>
              <a:rPr lang="en-GB" sz="2200" b="0" i="0" u="none" strike="noStrike" dirty="0">
                <a:solidFill>
                  <a:srgbClr val="135471"/>
                </a:solidFill>
                <a:effectLst/>
                <a:latin typeface="Calibri" panose="020F0502020204030204" pitchFamily="34" charset="0"/>
              </a:rPr>
              <a:t>Our mission is to enhance collaboration within the recycled plastics industry sector, aiming to improve its capabilities and promote the transformation of recycled plastics into new materials through the adoption of innovative technologies.</a:t>
            </a:r>
            <a:endParaRPr lang="en-GB" sz="2200" dirty="0">
              <a:solidFill>
                <a:srgbClr val="135471"/>
              </a:solidFill>
            </a:endParaRPr>
          </a:p>
        </p:txBody>
      </p:sp>
      <p:sp>
        <p:nvSpPr>
          <p:cNvPr id="4" name="Marcador de texto 3">
            <a:extLst>
              <a:ext uri="{FF2B5EF4-FFF2-40B4-BE49-F238E27FC236}">
                <a16:creationId xmlns:a16="http://schemas.microsoft.com/office/drawing/2014/main" id="{DBDE57AB-2DD6-6E72-2174-7638C0058F1A}"/>
              </a:ext>
            </a:extLst>
          </p:cNvPr>
          <p:cNvSpPr txBox="1">
            <a:spLocks/>
          </p:cNvSpPr>
          <p:nvPr/>
        </p:nvSpPr>
        <p:spPr>
          <a:xfrm>
            <a:off x="8278548" y="3231540"/>
            <a:ext cx="2203654" cy="65823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spcBef>
                <a:spcPts val="0"/>
              </a:spcBef>
              <a:spcAft>
                <a:spcPts val="0"/>
              </a:spcAft>
            </a:pPr>
            <a:r>
              <a:rPr lang="en-GB" sz="1600" b="0" i="0" u="none" strike="noStrike" dirty="0">
                <a:effectLst/>
                <a:latin typeface="Calibri" panose="020F0502020204030204" pitchFamily="34" charset="0"/>
              </a:rPr>
              <a:t>Open call for ‘Symbiotic Deep Tech Sourcing’</a:t>
            </a:r>
          </a:p>
        </p:txBody>
      </p:sp>
      <p:sp>
        <p:nvSpPr>
          <p:cNvPr id="5" name="Marcador de texto 3">
            <a:extLst>
              <a:ext uri="{FF2B5EF4-FFF2-40B4-BE49-F238E27FC236}">
                <a16:creationId xmlns:a16="http://schemas.microsoft.com/office/drawing/2014/main" id="{5B8FF32E-37CE-53F2-0BA9-304705B887AB}"/>
              </a:ext>
            </a:extLst>
          </p:cNvPr>
          <p:cNvSpPr txBox="1">
            <a:spLocks/>
          </p:cNvSpPr>
          <p:nvPr/>
        </p:nvSpPr>
        <p:spPr>
          <a:xfrm>
            <a:off x="8278548" y="4186280"/>
            <a:ext cx="2203654" cy="65823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spcBef>
                <a:spcPts val="0"/>
              </a:spcBef>
              <a:spcAft>
                <a:spcPts val="0"/>
              </a:spcAft>
            </a:pPr>
            <a:r>
              <a:rPr lang="en-GB" sz="1600" b="0" i="0" u="none" strike="noStrike" dirty="0">
                <a:effectLst/>
                <a:latin typeface="Calibri" panose="020F0502020204030204" pitchFamily="34" charset="0"/>
              </a:rPr>
              <a:t>Pilot production lines for reusability of waste plastic material</a:t>
            </a:r>
          </a:p>
        </p:txBody>
      </p:sp>
      <p:sp>
        <p:nvSpPr>
          <p:cNvPr id="6" name="Marcador de texto 3">
            <a:extLst>
              <a:ext uri="{FF2B5EF4-FFF2-40B4-BE49-F238E27FC236}">
                <a16:creationId xmlns:a16="http://schemas.microsoft.com/office/drawing/2014/main" id="{A3FA7381-7B66-F0FD-5738-3ACB71B2CAF4}"/>
              </a:ext>
            </a:extLst>
          </p:cNvPr>
          <p:cNvSpPr txBox="1">
            <a:spLocks/>
          </p:cNvSpPr>
          <p:nvPr/>
        </p:nvSpPr>
        <p:spPr>
          <a:xfrm>
            <a:off x="8278548" y="5248598"/>
            <a:ext cx="2203654" cy="65823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4800" b="1" kern="1200">
                <a:solidFill>
                  <a:srgbClr val="13547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fontAlgn="base">
              <a:spcBef>
                <a:spcPts val="0"/>
              </a:spcBef>
              <a:spcAft>
                <a:spcPts val="0"/>
              </a:spcAft>
            </a:pPr>
            <a:r>
              <a:rPr lang="en-GB" sz="1600" b="0" i="0" u="none" strike="noStrike" dirty="0">
                <a:effectLst/>
                <a:latin typeface="Calibri" panose="020F0502020204030204" pitchFamily="34" charset="0"/>
              </a:rPr>
              <a:t>Replication of the Pilot across relevant EU industrial sites</a:t>
            </a:r>
          </a:p>
        </p:txBody>
      </p:sp>
    </p:spTree>
    <p:extLst>
      <p:ext uri="{BB962C8B-B14F-4D97-AF65-F5344CB8AC3E}">
        <p14:creationId xmlns:p14="http://schemas.microsoft.com/office/powerpoint/2010/main" val="359431413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290</TotalTime>
  <Words>128</Words>
  <Application>Microsoft Macintosh PowerPoint</Application>
  <PresentationFormat>Panorámica</PresentationFormat>
  <Paragraphs>14</Paragraphs>
  <Slides>2</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vt:i4>
      </vt:variant>
    </vt:vector>
  </HeadingPairs>
  <TitlesOfParts>
    <vt:vector size="6" baseType="lpstr">
      <vt:lpstr>Arial</vt:lpstr>
      <vt:lpstr>Calibri</vt:lpstr>
      <vt:lpstr>Calibri Light</vt:lpstr>
      <vt:lpstr>Tema de Office</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Communication onProjects</dc:creator>
  <cp:lastModifiedBy>Communication onProjects</cp:lastModifiedBy>
  <cp:revision>19</cp:revision>
  <dcterms:created xsi:type="dcterms:W3CDTF">2023-11-22T07:59:59Z</dcterms:created>
  <dcterms:modified xsi:type="dcterms:W3CDTF">2024-02-29T12:20:15Z</dcterms:modified>
</cp:coreProperties>
</file>